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56"/>
  </p:notesMasterIdLst>
  <p:handoutMasterIdLst>
    <p:handoutMasterId r:id="rId57"/>
  </p:handoutMasterIdLst>
  <p:sldIdLst>
    <p:sldId id="394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69" r:id="rId21"/>
    <p:sldId id="605" r:id="rId22"/>
    <p:sldId id="606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85" r:id="rId39"/>
    <p:sldId id="586" r:id="rId40"/>
    <p:sldId id="587" r:id="rId41"/>
    <p:sldId id="588" r:id="rId42"/>
    <p:sldId id="589" r:id="rId43"/>
    <p:sldId id="590" r:id="rId44"/>
    <p:sldId id="591" r:id="rId45"/>
    <p:sldId id="592" r:id="rId46"/>
    <p:sldId id="593" r:id="rId47"/>
    <p:sldId id="596" r:id="rId48"/>
    <p:sldId id="597" r:id="rId49"/>
    <p:sldId id="598" r:id="rId50"/>
    <p:sldId id="599" r:id="rId51"/>
    <p:sldId id="600" r:id="rId52"/>
    <p:sldId id="604" r:id="rId53"/>
    <p:sldId id="602" r:id="rId54"/>
    <p:sldId id="603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74" d="100"/>
          <a:sy n="74" d="100"/>
        </p:scale>
        <p:origin x="-462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468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5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3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7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dofactory.com/net/strateg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2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1114448"/>
            <a:ext cx="7772400" cy="1171552"/>
          </a:xfrm>
        </p:spPr>
        <p:txBody>
          <a:bodyPr>
            <a:normAutofit/>
          </a:bodyPr>
          <a:lstStyle/>
          <a:p>
            <a:r>
              <a:rPr lang="en-US" sz="4800" dirty="0"/>
              <a:t>High-Quality 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2421192"/>
            <a:ext cx="7549097" cy="1388808"/>
          </a:xfrm>
        </p:spPr>
        <p:txBody>
          <a:bodyPr>
            <a:noAutofit/>
          </a:bodyPr>
          <a:lstStyle/>
          <a:p>
            <a:r>
              <a:rPr lang="en-US" sz="3600" dirty="0"/>
              <a:t>Design and Implement High-Quality </a:t>
            </a:r>
            <a:r>
              <a:rPr lang="en-US" sz="3600" dirty="0" smtClean="0"/>
              <a:t>Methods. Cohesion and Coupling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ci.wellington.fl.us/html/Departments/Engineering/images/engineering_abstrac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3306" y="3906914"/>
            <a:ext cx="4670813" cy="2417687"/>
          </a:xfrm>
          <a:prstGeom prst="roundRect">
            <a:avLst>
              <a:gd name="adj" fmla="val 7602"/>
            </a:avLst>
          </a:prstGeom>
          <a:noFill/>
        </p:spPr>
      </p:pic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7" name="Picture 16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906914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776912" y="37443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Use the correct exception handling instead: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</a:t>
            </a:r>
            <a:r>
              <a:rPr lang="en-US" smtClean="0"/>
              <a:t>an Error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023258"/>
            <a:ext cx="1056364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   		  	 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(descriptor == null)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ArgumentException("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name: "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+ propertyName + " does not exists!");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		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20808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Method that does something different than its name is wrong</a:t>
            </a:r>
            <a:br>
              <a:rPr lang="en-US" sz="3200" dirty="0" smtClean="0"/>
            </a:br>
            <a:r>
              <a:rPr lang="en-US" sz="3200" dirty="0" smtClean="0"/>
              <a:t>for at least one of these reasons: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sometimes returns incorrect result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The method returns incorrect result when its input is incorrect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low quality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ym typeface="Wingdings" pitchFamily="2" charset="2"/>
              </a:rPr>
              <a:t>Could be acceptable for private methods only</a:t>
            </a:r>
            <a:endParaRPr lang="en-US" sz="26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does too many things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bad cohesion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The method has side effects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spaghetti 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ym typeface="Wingdings" pitchFamily="2" charset="2"/>
              </a:rPr>
              <a:t>Method returns strange value when an error condition happens 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it should indicate the error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Symptoms of Wrong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Wrong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95" y="1066800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elements.Length; i++)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elements[i];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elements[i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0; // Hidden side effect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0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695" y="3859976"/>
            <a:ext cx="11098317" cy="2676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// Incorrect result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00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12954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4038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address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task </a:t>
            </a:r>
            <a:r>
              <a:rPr lang="en-US" dirty="0" smtClean="0"/>
              <a:t>and address it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clear intent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 address several tasks in the same time are hard to be named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Strong cohesion is used in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computer hardware any PC component solves a single 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hard disk performs a single task – storage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cohesion </a:t>
            </a:r>
            <a:r>
              <a:rPr lang="en-US" dirty="0" smtClean="0"/>
              <a:t>(independent 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Method performs certain well-defined calculation and returns a single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entire input is passed through parameters and the entire output is returned as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external dependencies or side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Types of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4793031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Math.Sqrt(value)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square root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0456" y="60461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tring.Substring(str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startIndex, length)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20456" y="5436513"/>
            <a:ext cx="9547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har.IsLetterOrDigit(ch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4626428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2469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369" y="58674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Sequential cohesion </a:t>
            </a:r>
            <a:r>
              <a:rPr lang="en-US" dirty="0" smtClean="0"/>
              <a:t>(algorithm)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Method performs certain sequence of operations to perform a single task and achieve certain result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It encapsulates an algorithm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Connect to mail server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headers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 message body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Disconnect from the server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975736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SendEmail(recipient, subject, body)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81000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Communicational cohesion </a:t>
            </a:r>
            <a:r>
              <a:rPr lang="en-US" dirty="0" smtClean="0"/>
              <a:t>(common data)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 set of operations used to process certain data and produce a result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Retrieve input data from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Perform internal calculations over retrieved data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Build the report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Format the report as Excel worksheet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Display the Excel worksheet on the screen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Acceptable Types of Cohesion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2989028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DisplayAnnualExpensesReport(int employeeId)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808514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Temporal cohesion </a:t>
            </a:r>
            <a:r>
              <a:rPr lang="en-US" dirty="0" smtClean="0"/>
              <a:t>(time related activities)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Operations that are generally not related but need to happen in a certain moment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user settings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Check for updates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Load all invoices from the database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</a:pPr>
            <a:r>
              <a:rPr lang="en-US" sz="2600" dirty="0" smtClean="0"/>
              <a:t>Sequence of actions to handle the event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Acceptable Types of Cohesion (4)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458384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InitializeApplication()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0456" y="5685997"/>
            <a:ext cx="954791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ButtonConfirmClick()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325483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5505052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 smtClean="0">
                <a:solidFill>
                  <a:srgbClr val="FB816D"/>
                </a:solidFill>
              </a:rPr>
              <a:t>Logical cohesion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Performs a different operation depending on an input parameter</a:t>
            </a:r>
          </a:p>
          <a:p>
            <a:pPr lvl="1">
              <a:lnSpc>
                <a:spcPct val="120000"/>
              </a:lnSpc>
            </a:pPr>
            <a:r>
              <a:rPr lang="en-US" sz="3900" dirty="0" smtClean="0"/>
              <a:t>Incorrect example:</a:t>
            </a:r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</a:pPr>
            <a:endParaRPr lang="en-US" sz="3800" dirty="0" smtClean="0"/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3900" dirty="0" smtClean="0"/>
              <a:t>Can be acceptable in event handlers</a:t>
            </a:r>
          </a:p>
          <a:p>
            <a:pPr lvl="2">
              <a:lnSpc>
                <a:spcPct val="120000"/>
              </a:lnSpc>
            </a:pPr>
            <a:r>
              <a:rPr lang="en-US" sz="3600" dirty="0" smtClean="0"/>
              <a:t>E.g. 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KeyDown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event in Windows Forms)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3048000"/>
            <a:ext cx="95479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ReadAll(int operationCode)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(operationCode == 1) … // Read person name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2) … // Read address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(operationCode == 3) … // Read date</a:t>
            </a: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0612" y="3222168"/>
            <a:ext cx="705369" cy="70536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66398"/>
            <a:ext cx="11804822" cy="5763002"/>
          </a:xfrm>
        </p:spPr>
        <p:txBody>
          <a:bodyPr>
            <a:normAutofit/>
          </a:bodyPr>
          <a:lstStyle/>
          <a:p>
            <a:r>
              <a:rPr lang="en-US" sz="3600" dirty="0"/>
              <a:t>Encapsulates an algorithm inside a class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Making </a:t>
            </a:r>
            <a:r>
              <a:rPr lang="en-US" sz="3600" dirty="0"/>
              <a:t>each algorithm replaceable by others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All the algorithms can work with the same data transparently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The client can </a:t>
            </a:r>
            <a:r>
              <a:rPr lang="en-US" sz="3200" dirty="0" smtClean="0"/>
              <a:t>work </a:t>
            </a:r>
            <a:r>
              <a:rPr lang="en-US" sz="3200" dirty="0"/>
              <a:t>with each </a:t>
            </a:r>
            <a:r>
              <a:rPr lang="en-US" sz="3200" dirty="0" smtClean="0"/>
              <a:t>algorithm transparently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 lvl="2"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www.dofactory.com/net/strategy-design-pattern</a:t>
            </a:r>
            <a:r>
              <a:rPr lang="en-US" sz="36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pic>
        <p:nvPicPr>
          <p:cNvPr id="7170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886200"/>
            <a:ext cx="4597650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3824816"/>
            <a:ext cx="5844095" cy="164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90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Do We Need Methods?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Method-Level Cohesion and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Strong Cohesion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Loose </a:t>
            </a:r>
            <a:r>
              <a:rPr lang="en-US" dirty="0" smtClean="0"/>
              <a:t>Coupling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Method </a:t>
            </a:r>
            <a:r>
              <a:rPr lang="en-US" dirty="0"/>
              <a:t>Parameters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 smtClean="0"/>
              <a:t>Pseudocode</a:t>
            </a: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b="1" noProof="1" dirty="0" smtClean="0"/>
              <a:pPr>
                <a:defRPr/>
              </a:pPr>
              <a:t>20</a:t>
            </a:fld>
            <a:endParaRPr lang="en-US" b="1" noProof="1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507868" y="2286000"/>
            <a:ext cx="11181554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QuickSort :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override void Sort(IList&lt;object&gt; list) 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507868" y="4511040"/>
            <a:ext cx="1118155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SortedList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private IList&lt;object&gt; list = new List&lt;object&gt;();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void Sort(SortStrategy strategy)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// sortStrategy can be passed in constructor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sortStrategy.Sort(list);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507868" y="3398520"/>
            <a:ext cx="11181554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MergeSort :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override void Sort(IList&lt;object&gt; list) { ... 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idx="1"/>
          </p:nvPr>
        </p:nvSpPr>
        <p:spPr>
          <a:xfrm>
            <a:off x="507868" y="1143000"/>
            <a:ext cx="11181554" cy="101566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abstract class SortStrategy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abstract void Sort(IList&lt;object&gt; 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B816D"/>
                </a:solidFill>
              </a:rPr>
              <a:t>Coincidental cohesion </a:t>
            </a:r>
            <a:r>
              <a:rPr lang="en-US" dirty="0" smtClean="0"/>
              <a:t>(spaghetti)</a:t>
            </a:r>
            <a:endParaRPr lang="en-US" dirty="0" smtClean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related (random) operations grouped in a method for unclear reason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Incorrect example:</a:t>
            </a:r>
          </a:p>
          <a:p>
            <a:pPr lvl="2">
              <a:lnSpc>
                <a:spcPct val="100000"/>
              </a:lnSpc>
            </a:pPr>
            <a:endParaRPr lang="en-US" sz="2600" dirty="0" smtClean="0"/>
          </a:p>
          <a:p>
            <a:pPr marL="1076325" lvl="2" indent="-427038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sz="2600" dirty="0" smtClean="0"/>
              <a:t>Prepares annual incomes report for given customer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Sorts an array of integers in increasing order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Calculates the square root of given number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Converts given MP3 file into WMA format</a:t>
            </a:r>
          </a:p>
          <a:p>
            <a:pPr marL="1076325" lvl="2" indent="-427038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Sends email to given customer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Unacceptable Cohesion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721" y="3181148"/>
            <a:ext cx="1082938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HandleStuff(customerId, int[], ref sqrtValue, mp3FileName, emailAddress)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1212" y="3004458"/>
            <a:ext cx="767481" cy="76748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dependences</a:t>
            </a:r>
            <a:r>
              <a:rPr lang="en-US" dirty="0" smtClean="0"/>
              <a:t> of the method on the other parts of the source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Minimal dependences on the class members or external classes and their members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side effects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coupling is loose, we can easily reuse a method or group of methods in a new project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Tight coupling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spaghetti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ideal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methods depends only on its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have any other input or 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Math.Sqrt()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Real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Complex software cannot avoid coupling but could make it as loose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complex encryption algorithm performs initialization, encryption, finalization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Intentionally increased coupling for more flexibility</a:t>
            </a:r>
            <a:br>
              <a:rPr lang="en-US" sz="3000" dirty="0" smtClean="0"/>
            </a:br>
            <a:r>
              <a:rPr lang="en-US" sz="3000" dirty="0" smtClean="0"/>
              <a:t>(.NET cryptography API):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304395"/>
            <a:ext cx="10563648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Rijndael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cryptoAlg = new RijndaelManaged();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cryptoAlg.Key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secretKey;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cryptoAlg.GenerateIV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destStream = new MemoryStream();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CryptoStream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 = new CryptoStream(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destStream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cryptoAlg.CreateEncryptor(),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CryptoStreamMode.Write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csEncryptor.Write(inputData, 0, inputData.Length);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csEncryptor.FlushFinalBlock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destStream.ToArray();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243839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To reduce coupling we can make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utility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Hide the complex logic and provide simple straightforward interface (a.k.a.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façade</a:t>
            </a:r>
            <a:r>
              <a:rPr lang="en-US" dirty="0" smtClean="0"/>
              <a:t>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3048000"/>
            <a:ext cx="10355223" cy="327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byte[] EncryptAES(byte[] inputData, byte[] secretKey)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inputStream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MemoryStream(inputData);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MemoryStream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outputStream = new MemoryStream();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EncryptionUtils.EncryptAES(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inputStream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outputStream, secretKey);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byte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encryptedData = outputStream.ToArray();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encryptedData;</a:t>
            </a:r>
          </a:p>
          <a:p>
            <a:pPr>
              <a:lnSpc>
                <a:spcPct val="105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713" y="32259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Passing parameters through class fields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Typical example of tight coupling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Don't do this unless you have a good reason!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2971101"/>
            <a:ext cx="10563648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Sumator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a,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a + b;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Sumator sumator = new Sumator() { a = 3, b = 5 };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Console.WriteLine(sumator.Sum());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12" y="3167742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 large piece of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need to update subsystems and the subsystems are not really independent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a change in filtering affects sorting, etc: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Coupling in Real World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3703479"/>
            <a:ext cx="10360501" cy="2678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GlobalManager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UpdateSorting()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UpdateFiltering()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UpdateData()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UpdateAll () {…}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412" y="39318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Say, we have an application consisting of two layers: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Do not update top-down and bottom-up from e single method!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RemoveCustomer()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method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DataLayer</a:t>
            </a:r>
            <a:r>
              <a:rPr lang="en-US" dirty="0"/>
              <a:t> </a:t>
            </a:r>
            <a:r>
              <a:rPr lang="en-US" dirty="0" smtClean="0"/>
              <a:t>changes also the presentation layer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use a notification (observer pattern / event)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Cohesion Problems in Real-World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06363" y="3408403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6363" y="1905001"/>
            <a:ext cx="446923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1440" bIns="9144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Presentation Layer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Up-Down Arrow 8"/>
          <p:cNvSpPr/>
          <p:nvPr/>
        </p:nvSpPr>
        <p:spPr>
          <a:xfrm>
            <a:off x="5636260" y="2590801"/>
            <a:ext cx="507868" cy="685800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Down Arrow 9"/>
          <p:cNvSpPr/>
          <p:nvPr/>
        </p:nvSpPr>
        <p:spPr>
          <a:xfrm rot="16200000">
            <a:off x="1687340" y="2197273"/>
            <a:ext cx="19050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5400000">
            <a:off x="8251521" y="2311573"/>
            <a:ext cx="1981200" cy="1320456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Reducing coupling with OOP techniques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efine a public interface and hide the implementation details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</a:t>
            </a:r>
            <a:r>
              <a:rPr lang="en-US" dirty="0" smtClean="0">
                <a:sym typeface="Wingdings" pitchFamily="2" charset="2"/>
              </a:rPr>
              <a:t>ake methods and fields private unless they are definitely needed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Define new members as private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Increase visibility as soon as this is needed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and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484414"/>
            <a:ext cx="8938472" cy="16115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Why Do </a:t>
            </a: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We</a:t>
            </a:r>
            <a:b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</a:b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Need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Methods?</a:t>
            </a: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371600"/>
            <a:ext cx="4594995" cy="26896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Method is coupled to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is the best type of coupling</a:t>
            </a:r>
          </a:p>
          <a:p>
            <a:pPr lvl="1">
              <a:lnSpc>
                <a:spcPct val="100000"/>
              </a:lnSpc>
            </a:pPr>
            <a:endParaRPr lang="en-US" sz="28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Method in a class is coupled to some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 fields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This coupling is usual, do not worry too much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Method in a class is coupled 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static methods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000" dirty="0" smtClean="0"/>
              <a:t> 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b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000" dirty="0" smtClean="0"/>
              <a:t>in 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external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Acceptable Coupling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801" y="2251219"/>
            <a:ext cx="10355223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Sum(int[]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 …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3884369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CalcArea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return this.Width * this.Height;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440" y="5738336"/>
            <a:ext cx="10355223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CalcCircleArea(double radius)</a:t>
            </a:r>
          </a:p>
          <a:p>
            <a:pPr>
              <a:lnSpc>
                <a:spcPct val="105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Math.PI *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radius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radius;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1981201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3831505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5736770"/>
            <a:ext cx="762000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100" dirty="0" smtClean="0"/>
              <a:t>Method in a class is coupled to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1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100" dirty="0" smtClean="0"/>
              <a:t>in external class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Use private fields and public properties</a:t>
            </a:r>
            <a:endParaRPr lang="en-US" sz="2700" dirty="0" smtClean="0"/>
          </a:p>
          <a:p>
            <a:pPr>
              <a:lnSpc>
                <a:spcPct val="110000"/>
              </a:lnSpc>
            </a:pPr>
            <a:r>
              <a:rPr lang="en-US" sz="3100" dirty="0" smtClean="0"/>
              <a:t>Methods take as input data some fields that could be passed as parameters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Check the intent of the method</a:t>
            </a:r>
          </a:p>
          <a:p>
            <a:pPr lvl="1">
              <a:lnSpc>
                <a:spcPct val="110000"/>
              </a:lnSpc>
            </a:pPr>
            <a:r>
              <a:rPr lang="en-US" sz="2900" dirty="0" smtClean="0"/>
              <a:t>Is it designed to process internal class data or is utility method?</a:t>
            </a:r>
          </a:p>
          <a:p>
            <a:pPr>
              <a:lnSpc>
                <a:spcPct val="110000"/>
              </a:lnSpc>
            </a:pPr>
            <a:r>
              <a:rPr lang="en-US" sz="3100" dirty="0" smtClean="0"/>
              <a:t>Method is defined public without being part of the public class's interface </a:t>
            </a:r>
            <a:r>
              <a:rPr lang="en-US" sz="3100" dirty="0" smtClean="0">
                <a:sym typeface="Wingdings" pitchFamily="2" charset="2"/>
              </a:rPr>
              <a:t> possible coupling</a:t>
            </a:r>
            <a:endParaRPr lang="en-US" sz="31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Non-Acceptable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Put most important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the main input parameters first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Put non-important optional parameters last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Example: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000" dirty="0" smtClean="0"/>
              <a:t>Incorrect example: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3458646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username, string password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accountExpirationDate, Role[] roles)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4854714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RegisterUser(Role[] roles, string password, string username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Date accountExpirationDate)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5779998"/>
            <a:ext cx="1056364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RegisterUser(string password, Date accountExpirationDate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roles, string username)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3451693"/>
            <a:ext cx="739307" cy="73930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3808" y="4811486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8412" y="5729398"/>
            <a:ext cx="823800" cy="823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486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 not modify the input 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new variables instead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Correct 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Parameters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6813" y="2850763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6813" y="5009044"/>
            <a:ext cx="10493972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CheckLogin(string username, string password)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usernameLowercase = username.ToLower();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the username / password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2915767"/>
            <a:ext cx="787321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766" y="5009044"/>
            <a:ext cx="726605" cy="73142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Use parameters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consistently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the same names and the same order in all methods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Output parameters should be put last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0964" y="3420070"/>
            <a:ext cx="1056364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EncryptFile(Stream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key);</a:t>
            </a: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DecryptFile(string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output,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2575" y="5402759"/>
            <a:ext cx="1056364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FindCustomersAndIncomes(Region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customers, out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decimal[]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incomes)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549" y="5431622"/>
            <a:ext cx="650159" cy="65015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1904" y="3533937"/>
            <a:ext cx="634039" cy="63403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should we pass an object containing few values and when these values separately?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 we pass an object and use only a single field of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this a good practice?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Look at the method's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Is it intended to operate with employees of with rates and months?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the first is incorrect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Entire Object or Its Fields?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7309" y="406510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CalculateSalary(Employee employee, int months);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7309" y="4655594"/>
            <a:ext cx="985263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CalculateSalary(double rate, int months);</a:t>
            </a:r>
          </a:p>
        </p:txBody>
      </p:sp>
    </p:spTree>
    <p:extLst>
      <p:ext uri="{BB962C8B-B14F-4D97-AF65-F5344CB8AC3E}">
        <p14:creationId xmlns:p14="http://schemas.microsoft.com/office/powerpoint/2010/main" val="17976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the number of parameters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 (+/-2)</a:t>
            </a:r>
          </a:p>
          <a:p>
            <a:pPr lvl="1"/>
            <a:r>
              <a:rPr lang="en-US" dirty="0" smtClean="0"/>
              <a:t>7 is a "magic" number in psychology</a:t>
            </a:r>
          </a:p>
          <a:p>
            <a:pPr lvl="1"/>
            <a:r>
              <a:rPr lang="en-US" dirty="0" smtClean="0"/>
              <a:t>Human brain cannot process more than 7 (+/-2) things in the same time</a:t>
            </a:r>
          </a:p>
          <a:p>
            <a:r>
              <a:rPr lang="en-US" dirty="0" smtClean="0"/>
              <a:t>If the parameters need to be too many, </a:t>
            </a:r>
            <a:br>
              <a:rPr lang="en-US" dirty="0" smtClean="0"/>
            </a:br>
            <a:r>
              <a:rPr lang="en-US" dirty="0" smtClean="0"/>
              <a:t>reconsider the method's intent</a:t>
            </a:r>
          </a:p>
          <a:p>
            <a:pPr lvl="1"/>
            <a:r>
              <a:rPr lang="en-US" dirty="0" smtClean="0"/>
              <a:t>D</a:t>
            </a:r>
            <a:r>
              <a:rPr lang="en-US" dirty="0" smtClean="0">
                <a:sym typeface="Wingdings" pitchFamily="2" charset="2"/>
              </a:rPr>
              <a:t>oes it have a clear intent?</a:t>
            </a:r>
            <a:endParaRPr lang="en-US" dirty="0" smtClean="0"/>
          </a:p>
          <a:p>
            <a:pPr lvl="1"/>
            <a:r>
              <a:rPr lang="en-US" dirty="0" smtClean="0"/>
              <a:t>Consider extracting few of the parameters in a new class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How Many Parameters a Method Should Have?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1956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long should a method be?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specific restriction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methods longer 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 screen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 lines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are not always bad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Be sure you have a good reason for their length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more important </a:t>
            </a:r>
            <a:br>
              <a:rPr lang="en-US" dirty="0" smtClean="0"/>
            </a:br>
            <a:r>
              <a:rPr lang="en-US" dirty="0" smtClean="0"/>
              <a:t>than the method length!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Long methods often contain portions that could be extracted as separate methods with good names and clear intent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Pseudocode </a:t>
            </a:r>
            <a:r>
              <a:rPr lang="en-US" sz="3600" dirty="0" smtClean="0"/>
              <a:t>can be helpful in: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design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Routines coding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verification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Cleaning up unreachable </a:t>
            </a:r>
            <a:br>
              <a:rPr lang="en-US" dirty="0" smtClean="0"/>
            </a:br>
            <a:r>
              <a:rPr lang="en-US" dirty="0" smtClean="0"/>
              <a:t>branches in a routine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Pseudocode</a:t>
            </a:r>
            <a:endParaRPr lang="en-US" sz="4400" dirty="0"/>
          </a:p>
        </p:txBody>
      </p:sp>
      <p:pic>
        <p:nvPicPr>
          <p:cNvPr id="11266" name="Picture 2" descr="http://farm1.static.flickr.com/142/317952268_14e96a11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812" y="1828800"/>
            <a:ext cx="3792316" cy="3649785"/>
          </a:xfrm>
          <a:prstGeom prst="roundRect">
            <a:avLst>
              <a:gd name="adj" fmla="val 56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714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the routine will abstract  i.e.</a:t>
            </a:r>
            <a:br>
              <a:rPr lang="en-US" dirty="0" smtClean="0"/>
            </a:br>
            <a:r>
              <a:rPr lang="en-US" dirty="0" smtClean="0"/>
              <a:t> the information a routine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hide</a:t>
            </a:r>
            <a:r>
              <a:rPr lang="en-US" dirty="0" smtClean="0"/>
              <a:t>?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Routine input parameters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Routine output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Preconditions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before a routine is called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Postconditions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Conditions that have to be true after routine execution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Designing in </a:t>
            </a:r>
            <a:r>
              <a:rPr lang="en-US" sz="4400" noProof="1" smtClean="0"/>
              <a:t>Pseudocode</a:t>
            </a:r>
            <a:endParaRPr lang="en-US" sz="4400" noProof="1"/>
          </a:p>
        </p:txBody>
      </p:sp>
      <p:pic>
        <p:nvPicPr>
          <p:cNvPr id="1026" name="Picture 2" descr="http://www.csgcse.co.uk/wp-content/uploads/2013/08/payboth.fw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0581"/>
            <a:ext cx="3200400" cy="3115219"/>
          </a:xfrm>
          <a:prstGeom prst="roundRect">
            <a:avLst>
              <a:gd name="adj" fmla="val 13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dirty="0" smtClean="0"/>
              <a:t>(functions, routines) are important in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 complexity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Divide and conquer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problems are split into composition of smaller problems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Improve code readability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Small methods with good method names make the code self-documenting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Avoid duplicating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Duplicating code is hard to maintain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Why it is better to spend time on design </a:t>
            </a:r>
            <a:br>
              <a:rPr lang="en-US" dirty="0" smtClean="0"/>
            </a:br>
            <a:r>
              <a:rPr lang="en-US" dirty="0" smtClean="0"/>
              <a:t>before you start coding?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functionality may be already available in a library,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 you do not need to code at all!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to think of the best way to implement the task considering your project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you fail on writing the code right the first time, you need to know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programmers get emotional to their code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Design Before Coding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81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Example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74332" y="1371600"/>
            <a:ext cx="10665222" cy="4478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/>
                </a:solidFill>
              </a:rPr>
              <a:t>Routine that evaluates an aggregate expression for a database column (e.g. Sum, Avg, Min)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Parameters: Column Name, Expression</a:t>
            </a:r>
          </a:p>
          <a:p>
            <a:pPr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Preconditions: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Check whether the column exists and throw an argument exception if not </a:t>
            </a:r>
          </a:p>
          <a:p>
            <a:pPr marL="514350" indent="-514350">
              <a:buAutoNum type="arabicParenBoth"/>
            </a:pPr>
            <a:r>
              <a:rPr lang="en-US" sz="2400" noProof="1" smtClean="0">
                <a:solidFill>
                  <a:schemeClr val="tx2"/>
                </a:solidFill>
              </a:rPr>
              <a:t>If the expression parser cannot parse the expression throw an ExpressionParsingException</a:t>
            </a:r>
          </a:p>
          <a:p>
            <a:pPr marL="514350" indent="-514350">
              <a:spcBef>
                <a:spcPts val="1800"/>
              </a:spcBef>
            </a:pPr>
            <a:r>
              <a:rPr lang="en-US" sz="2400" noProof="1" smtClean="0">
                <a:solidFill>
                  <a:schemeClr val="tx2"/>
                </a:solidFill>
              </a:rPr>
              <a:t>Routine code: Call the evaluate method on the DataView class and return the resulting value as string</a:t>
            </a:r>
            <a:endParaRPr lang="en-US" sz="24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Public routines in libraries and system software</a:t>
            </a:r>
            <a:br>
              <a:rPr lang="en-US" dirty="0" smtClean="0"/>
            </a:br>
            <a:r>
              <a:rPr lang="en-US" dirty="0" smtClean="0"/>
              <a:t>are hard to 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customers want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breaking changes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reasons why you need to change a public routine: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New functionality has to be added conflicting with the old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is confusing and makes library usage unintuitive or inconvenient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Design better upfront, or refactor carefully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Routines in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Deprecated </a:t>
            </a:r>
            <a:r>
              <a:rPr lang="en-US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About</a:t>
            </a:r>
            <a:r>
              <a:rPr lang="en-US" dirty="0" smtClean="0">
                <a:sym typeface="Wingdings" panose="05000000000000000000" pitchFamily="2" charset="2"/>
              </a:rPr>
              <a:t> to be removed in future versions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deprecating</a:t>
            </a:r>
            <a:r>
              <a:rPr lang="en-US" dirty="0" smtClean="0"/>
              <a:t> an old 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Include that in the 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the new method that has to be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[Obsolete]</a:t>
            </a:r>
            <a:r>
              <a:rPr lang="en-US" dirty="0" smtClean="0"/>
              <a:t> attribute in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Deprecation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/>
        </p:nvSpPr>
        <p:spPr>
          <a:xfrm>
            <a:off x="768801" y="5232737"/>
            <a:ext cx="1056364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[Obsolete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("CreateXml() method is deprecated.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CreateXmlReader instead.")]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CreateXml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(…) { … }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dirty="0" smtClean="0"/>
              <a:t>routines (in C / C++) provide two 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benefit of not creating a new routine on the stack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Abstraction – use a well named routine, instead of </a:t>
            </a:r>
            <a:r>
              <a:rPr lang="en-US" noProof="1" smtClean="0"/>
              <a:t>inlined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Some applications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games</a:t>
            </a:r>
            <a:r>
              <a:rPr lang="en-US" dirty="0" smtClean="0"/>
              <a:t>) need that 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the most frequently used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a short routine called 100,000 times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 all languages support inline routines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C# compiler inlines routines at compile time when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96217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3996"/>
            <a:ext cx="8938472" cy="1339204"/>
          </a:xfrm>
        </p:spPr>
        <p:txBody>
          <a:bodyPr/>
          <a:lstStyle/>
          <a:p>
            <a:r>
              <a:rPr lang="en-US" dirty="0" smtClean="0"/>
              <a:t>To Understand Recursion,</a:t>
            </a:r>
            <a:br>
              <a:rPr lang="en-US" dirty="0" smtClean="0"/>
            </a:br>
            <a:r>
              <a:rPr lang="en-US" dirty="0" smtClean="0"/>
              <a:t>One Must First Understand Recursion</a:t>
            </a:r>
            <a:endParaRPr lang="en-US" dirty="0"/>
          </a:p>
        </p:txBody>
      </p:sp>
      <p:pic>
        <p:nvPicPr>
          <p:cNvPr id="2058" name="Picture 10" descr="Source: http://www.flickr.com/photos/sbprzd/183419808/  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4856" y="1066800"/>
            <a:ext cx="42660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85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when you want to walk (traverse) trees </a:t>
            </a:r>
            <a:br>
              <a:rPr lang="en-US" dirty="0" smtClean="0"/>
            </a:br>
            <a:r>
              <a:rPr lang="en-US" dirty="0" smtClean="0"/>
              <a:t>or graph-like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 aware of infinite recursion or indirect recursion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Recursion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64" y="3770055"/>
            <a:ext cx="1056364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(Window w)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w.Print()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foreach(childWindow in w.ChildWindows)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(childWindow);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3787" y="3861032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that recursion has an end (bottom)</a:t>
            </a:r>
          </a:p>
          <a:p>
            <a:r>
              <a:rPr lang="en-US" dirty="0" smtClean="0"/>
              <a:t>Verify that recursion is not very high-cost</a:t>
            </a:r>
          </a:p>
          <a:p>
            <a:pPr lvl="1"/>
            <a:r>
              <a:rPr lang="en-US" dirty="0" smtClean="0"/>
              <a:t>Check the occupied system resources</a:t>
            </a:r>
          </a:p>
          <a:p>
            <a:pPr lvl="1"/>
            <a:r>
              <a:rPr lang="en-US" dirty="0" smtClean="0"/>
              <a:t>You can always use stack classes and iteration</a:t>
            </a:r>
          </a:p>
          <a:p>
            <a:r>
              <a:rPr lang="en-US" dirty="0" smtClean="0"/>
              <a:t>Don’t use recursion when there is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linear</a:t>
            </a:r>
            <a:r>
              <a:rPr lang="en-US" dirty="0" smtClean="0"/>
              <a:t> (iteration based) solution, e.g.</a:t>
            </a:r>
          </a:p>
          <a:p>
            <a:pPr lvl="1"/>
            <a:r>
              <a:rPr lang="en-US" dirty="0" smtClean="0"/>
              <a:t>Factorials</a:t>
            </a:r>
          </a:p>
          <a:p>
            <a:pPr lvl="1"/>
            <a:r>
              <a:rPr lang="en-US" dirty="0" smtClean="0"/>
              <a:t>Fibonacci numbers</a:t>
            </a:r>
          </a:p>
          <a:p>
            <a:r>
              <a:rPr lang="en-US" dirty="0" smtClean="0"/>
              <a:t>Some languages optimize tail-call recursions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Designing methods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No single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There are various tradeoffs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Choosing the best approach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Evaluate the requirements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Choose the most appropriate solution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Try to be flexible if the requirements change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Ensure strong cohesion and loose coupling</a:t>
            </a:r>
            <a:endParaRPr lang="en-US" sz="3000" dirty="0" smtClean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simplify</a:t>
            </a:r>
            <a:r>
              <a:rPr lang="en-US" dirty="0" smtClean="0"/>
              <a:t> software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Hide implementation details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Complex logic is encapsulated and hidden behind a simple interface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Algorithms and data structures are hidden and can be transparently replaced later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Increase the level of abstraction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 address the business problem, not the technical implementation: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Methods?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70012" y="5943600"/>
            <a:ext cx="9829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Bank.Accounts[customer].Deposit(500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8475" y="57405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High Quality Methods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fundamental principle of correct method usage: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method should do exactly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their name says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Nothing less (work correctly in all possible scenarios)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Nothing more (no side effects)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case of incorrect input or incorrect preconditions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</a:t>
            </a:r>
            <a:r>
              <a:rPr lang="en-US" dirty="0" smtClean="0"/>
              <a:t> should be returned (e.g. throw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Methods: Fundamentals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942912"/>
            <a:ext cx="10667998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method should do what its name says or should indicate an error (throw an exception). Any other behavior is incorrect! </a:t>
            </a:r>
          </a:p>
        </p:txBody>
      </p:sp>
    </p:spTree>
    <p:extLst>
      <p:ext uri="{BB962C8B-B14F-4D97-AF65-F5344CB8AC3E}">
        <p14:creationId xmlns:p14="http://schemas.microsoft.com/office/powerpoint/2010/main" val="10602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407856"/>
            <a:ext cx="109439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Sum(int[]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4" y="4433815"/>
            <a:ext cx="109439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area = Math.Sqrt(s * (s - a) * (s - b) * (s - c));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15240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4535273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21115" y="1026856"/>
            <a:ext cx="4367662" cy="953453"/>
          </a:xfrm>
          <a:prstGeom prst="wedgeRoundRectCallout">
            <a:avLst>
              <a:gd name="adj1" fmla="val -73784"/>
              <a:gd name="adj2" fmla="val 560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we sum 2,000,000,000 +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2,000,000,000?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180012" y="3802520"/>
            <a:ext cx="5282935" cy="527804"/>
          </a:xfrm>
          <a:prstGeom prst="wedgeRoundRectCallout">
            <a:avLst>
              <a:gd name="adj1" fmla="val -57841"/>
              <a:gd name="adj2" fmla="val 5211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will happen if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?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04465" y="2473237"/>
            <a:ext cx="3968625" cy="527804"/>
          </a:xfrm>
          <a:prstGeom prst="wedgeRoundRectCallout">
            <a:avLst>
              <a:gd name="adj1" fmla="val -40951"/>
              <a:gd name="adj2" fmla="val -11412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Result: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-294967296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42899" y="5690298"/>
            <a:ext cx="5428113" cy="953453"/>
          </a:xfrm>
          <a:prstGeom prst="wedgeRoundRectCallout">
            <a:avLst>
              <a:gd name="adj1" fmla="val -57715"/>
              <a:gd name="adj2" fmla="val -51072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same result as when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both triangles have the same size.</a:t>
            </a:r>
            <a:endParaRPr lang="en-US" sz="24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Methods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066800"/>
            <a:ext cx="109440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Sum(int[]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long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element in elements)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sum + element;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3" y="3733800"/>
            <a:ext cx="10944000" cy="27930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CalcTriangleArea(double a, double b, double c)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&lt;= 0 || b &lt;= 0 || c &lt;= 0)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throw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Sides should be positive.");</a:t>
            </a:r>
          </a:p>
          <a:p>
            <a:pPr>
              <a:lnSpc>
                <a:spcPct val="75000"/>
              </a:lnSpc>
            </a:pP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(a + b + c) / 2;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Math.Sqrt(s * (s - a) * (s - b) * (s - c));</a:t>
            </a:r>
          </a:p>
          <a:p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area;</a:t>
            </a:r>
          </a:p>
          <a:p>
            <a:pPr>
              <a:lnSpc>
                <a:spcPct val="75000"/>
              </a:lnSpc>
            </a:pPr>
            <a:r>
              <a:rPr lang="en-US" sz="19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0212" y="3911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20462" y="12192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methods do not indicate errors correctly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/>
              <a:t>If the property name does not exist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 null reference exception will be thrown (implicitly)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/>
              <a:t>t is not meaningful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an Error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987040"/>
            <a:ext cx="10665222" cy="2231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internal object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GetValue(string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propertyName)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PropertyDescriptor descriptor =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this.propertyDescriptors[propertyName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descriptor.GetDataBoundValue();</a:t>
            </a:r>
          </a:p>
          <a:p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812" y="2113349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2867</Words>
  <Application>Microsoft Office PowerPoint</Application>
  <PresentationFormat>Custom</PresentationFormat>
  <Paragraphs>579</Paragraphs>
  <Slides>52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SoftUni 16x9</vt:lpstr>
      <vt:lpstr>1_SoftUni 16x9</vt:lpstr>
      <vt:lpstr>High-Quality Methods</vt:lpstr>
      <vt:lpstr>Table of Contents</vt:lpstr>
      <vt:lpstr>Why Do We Need Methods?</vt:lpstr>
      <vt:lpstr>Why Do We Need Methods?</vt:lpstr>
      <vt:lpstr>Why We Need Methods? (2)</vt:lpstr>
      <vt:lpstr>Using Methods: Fundamentals</vt:lpstr>
      <vt:lpstr>Bad Methods – Examples</vt:lpstr>
      <vt:lpstr>Good Methods – Examples</vt:lpstr>
      <vt:lpstr>Indicating an Error</vt:lpstr>
      <vt:lpstr>Indicating an Error (2)</vt:lpstr>
      <vt:lpstr>Symptoms of Wrong Methods</vt:lpstr>
      <vt:lpstr>Wrong Methods – Examples</vt:lpstr>
      <vt:lpstr>Strong Cohesion</vt:lpstr>
      <vt:lpstr>Acceptable Types of Cohesion</vt:lpstr>
      <vt:lpstr>Acceptable Types of Cohesion (2)</vt:lpstr>
      <vt:lpstr>Acceptable Types of Cohesion (3)</vt:lpstr>
      <vt:lpstr>Acceptable Types of Cohesion (4)</vt:lpstr>
      <vt:lpstr>Unacceptable Cohesion</vt:lpstr>
      <vt:lpstr>Strategy Pattern</vt:lpstr>
      <vt:lpstr>Strategy Pattern – Example</vt:lpstr>
      <vt:lpstr>Unacceptable Cohesion</vt:lpstr>
      <vt:lpstr>Loose Coupling</vt:lpstr>
      <vt:lpstr>Loose Coupling (2)</vt:lpstr>
      <vt:lpstr>Coupling – Example</vt:lpstr>
      <vt:lpstr>Loose Coupling – Example</vt:lpstr>
      <vt:lpstr>Tight Coupling – Example</vt:lpstr>
      <vt:lpstr>Tight Coupling in Real World Code</vt:lpstr>
      <vt:lpstr>Cohesion Problems in Real-World Code</vt:lpstr>
      <vt:lpstr>Loose Coupling and OOP</vt:lpstr>
      <vt:lpstr>Acceptable Coupling</vt:lpstr>
      <vt:lpstr>Non-Acceptable Coupling</vt:lpstr>
      <vt:lpstr>Method Parameters</vt:lpstr>
      <vt:lpstr>Methods Parameters (2)</vt:lpstr>
      <vt:lpstr>Method Parameters (3)</vt:lpstr>
      <vt:lpstr>Pass Entire Object or Its Fields?</vt:lpstr>
      <vt:lpstr>How Many Parameters a Method Should Have?</vt:lpstr>
      <vt:lpstr>Method Length</vt:lpstr>
      <vt:lpstr>Pseudocode</vt:lpstr>
      <vt:lpstr>Designing in Pseudocode</vt:lpstr>
      <vt:lpstr>Design Before Coding</vt:lpstr>
      <vt:lpstr>Pseudocode Example</vt:lpstr>
      <vt:lpstr>Public Routines in Libraries</vt:lpstr>
      <vt:lpstr>Method Deprecation</vt:lpstr>
      <vt:lpstr>Inline Routines</vt:lpstr>
      <vt:lpstr>Recursion</vt:lpstr>
      <vt:lpstr>Recursion</vt:lpstr>
      <vt:lpstr>Recursion Tips</vt:lpstr>
      <vt:lpstr>High-Quality Methods</vt:lpstr>
      <vt:lpstr>Summary</vt:lpstr>
      <vt:lpstr>High Quality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Methods, Cohesion, Coupling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2016-01-08T09:39:01Z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